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 Mono"/>
      <p:regular r:id="rId35"/>
      <p:bold r:id="rId36"/>
      <p:italic r:id="rId37"/>
      <p:boldItalic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bold.fntdata"/><Relationship Id="rId17" Type="http://schemas.openxmlformats.org/officeDocument/2006/relationships/slide" Target="slides/slide12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467f0bbb1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467f0bbb1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467f0bbb1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467f0bbb1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467f0bbb1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467f0bbb1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467f0bbb1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467f0bbb1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467f0bbb1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467f0bbb1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467f0bbb1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467f0bbb1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467f0bbb1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467f0bbb1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467f0bbb1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467f0bbb1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467f0bbb1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467f0bbb1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467f0bbb1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467f0bbb1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467f0bbb1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467f0bbb1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467f0bbb1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467f0bbb1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bc846ab5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bc846ab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bc846ab5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bc846ab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bc846ab5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bc846ab5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bc846ab5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bc846ab5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bc846ab5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bc846ab5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bc846ab5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bc846ab5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bc846ab5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bc846ab5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bc846ab5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bc846ab5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bc846ab5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1bc846ab5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467f0bbb1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467f0bbb1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67f0bbb1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67f0bbb1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467f0bbb1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467f0bbb1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467f0bbb1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467f0bbb1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467f0bbb1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467f0bbb1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467f0bbb1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467f0bbb1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467f0bbb1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467f0bbb1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56060" y="2000249"/>
            <a:ext cx="74295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56060" y="3549649"/>
            <a:ext cx="74295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1484709" y="699084"/>
            <a:ext cx="6169500" cy="2373600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56060" y="3974702"/>
            <a:ext cx="7429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856059" y="457201"/>
            <a:ext cx="7429500" cy="23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856058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627459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lang="en" sz="6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/>
          </a:p>
        </p:txBody>
      </p:sp>
      <p:sp>
        <p:nvSpPr>
          <p:cNvPr id="83" name="Google Shape;83;p13"/>
          <p:cNvSpPr txBox="1"/>
          <p:nvPr/>
        </p:nvSpPr>
        <p:spPr>
          <a:xfrm>
            <a:off x="7828359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lang="en" sz="6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1084660" y="457201"/>
            <a:ext cx="6972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256109" y="2514600"/>
            <a:ext cx="6629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Font typeface="Century Gothic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2" type="body"/>
          </p:nvPr>
        </p:nvSpPr>
        <p:spPr>
          <a:xfrm>
            <a:off x="856058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56059" y="2481436"/>
            <a:ext cx="7429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56057" y="3583036"/>
            <a:ext cx="74295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627459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lang="en" sz="6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sz="1100"/>
          </a:p>
        </p:txBody>
      </p:sp>
      <p:sp>
        <p:nvSpPr>
          <p:cNvPr id="98" name="Google Shape;98;p15"/>
          <p:cNvSpPr txBox="1"/>
          <p:nvPr/>
        </p:nvSpPr>
        <p:spPr>
          <a:xfrm>
            <a:off x="7828359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0" lang="en" sz="60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sz="1100"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084660" y="457201"/>
            <a:ext cx="6972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856059" y="2914650"/>
            <a:ext cx="7429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317500" lvl="1" marL="914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856058" y="3581400"/>
            <a:ext cx="7429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856059" y="457201"/>
            <a:ext cx="7429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856059" y="2628900"/>
            <a:ext cx="74295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100"/>
              <a:buNone/>
              <a:defRPr b="0" sz="2100" cap="none">
                <a:solidFill>
                  <a:schemeClr val="lt1"/>
                </a:solidFill>
              </a:defRPr>
            </a:lvl1pPr>
            <a:lvl2pPr indent="-317500" lvl="1" marL="914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856058" y="3257550"/>
            <a:ext cx="74295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 rot="5400000">
            <a:off x="3399158" y="-542851"/>
            <a:ext cx="23433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 rot="5400000">
            <a:off x="5513559" y="1571399"/>
            <a:ext cx="38862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 rot="5400000">
            <a:off x="1741809" y="-428700"/>
            <a:ext cx="3886200" cy="5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500"/>
              </a:spcBef>
              <a:spcAft>
                <a:spcPts val="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indent="-298450" lvl="3" marL="182880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4pPr>
            <a:lvl5pPr indent="-298450" lvl="4" marL="228600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5pPr>
            <a:lvl6pPr indent="-285750" lvl="5" marL="2743200"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>
              <a:spcBef>
                <a:spcPts val="500"/>
              </a:spcBef>
              <a:spcAft>
                <a:spcPts val="50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313259" y="457201"/>
            <a:ext cx="6507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13259" y="2914650"/>
            <a:ext cx="65073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313260" y="2481436"/>
            <a:ext cx="65151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313258" y="3583036"/>
            <a:ext cx="6515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56059" y="2000249"/>
            <a:ext cx="36576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7959" y="2000250"/>
            <a:ext cx="36576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071960" y="1993900"/>
            <a:ext cx="3441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56059" y="2432446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832350" y="2000250"/>
            <a:ext cx="3453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7959" y="2432446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298450" lvl="2" marL="137160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85750" lvl="3" marL="18288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spcBef>
                <a:spcPts val="5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spcBef>
                <a:spcPts val="500"/>
              </a:spcBef>
              <a:spcAft>
                <a:spcPts val="50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56058" y="1200150"/>
            <a:ext cx="2661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27859" y="457201"/>
            <a:ext cx="44577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17500" lvl="1" marL="914400" algn="l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04800" lvl="2" marL="1371600" algn="l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algn="l"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algn="l">
              <a:spcBef>
                <a:spcPts val="500"/>
              </a:spcBef>
              <a:spcAft>
                <a:spcPts val="50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56058" y="2228850"/>
            <a:ext cx="266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56058" y="1200150"/>
            <a:ext cx="4000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entury Gothic"/>
              <a:buNone/>
              <a:defRPr b="0"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575300" y="-13716"/>
            <a:ext cx="2457300" cy="5177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56058" y="2228850"/>
            <a:ext cx="4000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799409" y="4412456"/>
            <a:ext cx="68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856059" y="4412456"/>
            <a:ext cx="382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056959" y="4412456"/>
            <a:ext cx="241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6060" y="2000249"/>
            <a:ext cx="74295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84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84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57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57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57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5750" lvl="8" marL="4114800" marR="0" rtl="0" algn="l"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ijkstra-visualization-sandy.vercel.app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cYbtPZXvsaFPQrwTIcIU69Dmv16zSVBHWsKfd3vjNF4/edit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cYbtPZXvsaFPQrwTIcIU69Dmv16zSVBHWsKfd3vjNF4/edit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1561950" y="379625"/>
            <a:ext cx="5886148" cy="799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GRAPH THEORY</a:t>
            </a:r>
          </a:p>
        </p:txBody>
      </p:sp>
      <p:sp>
        <p:nvSpPr>
          <p:cNvPr id="133" name="Google Shape;133;p20"/>
          <p:cNvSpPr txBox="1"/>
          <p:nvPr/>
        </p:nvSpPr>
        <p:spPr>
          <a:xfrm>
            <a:off x="214325" y="3777250"/>
            <a:ext cx="30483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Members: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Daniyal Fahim 22k-4282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Daiyan Ur Rehman 22k-4167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Dawood Adnan 22k-4663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476350" y="1600753"/>
            <a:ext cx="8191300" cy="73627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Dijkstra Implementation</a:t>
            </a:r>
          </a:p>
        </p:txBody>
      </p:sp>
      <p:sp>
        <p:nvSpPr>
          <p:cNvPr id="135" name="Google Shape;135;p20"/>
          <p:cNvSpPr/>
          <p:nvPr/>
        </p:nvSpPr>
        <p:spPr>
          <a:xfrm>
            <a:off x="1921238" y="2428953"/>
            <a:ext cx="5301525" cy="2855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Applying Dijkstra without priority queue</a:t>
            </a:r>
          </a:p>
        </p:txBody>
      </p:sp>
      <p:sp>
        <p:nvSpPr>
          <p:cNvPr id="136" name="Google Shape;136;p20"/>
          <p:cNvSpPr txBox="1"/>
          <p:nvPr/>
        </p:nvSpPr>
        <p:spPr>
          <a:xfrm>
            <a:off x="4760750" y="4381750"/>
            <a:ext cx="39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https://dijkstra-visualization-sandy.vercel.app/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075" y="36500"/>
            <a:ext cx="5639926" cy="50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94100" y="1129075"/>
            <a:ext cx="3000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CCCC"/>
                </a:solidFill>
              </a:rPr>
              <a:t>Test #3</a:t>
            </a:r>
            <a:endParaRPr b="1"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250,612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80,676.1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 is ~67.79% faster than CPP</a:t>
            </a:r>
            <a:endParaRPr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94494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625" y="2447175"/>
            <a:ext cx="5324375" cy="26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5457125" y="768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250,612 µs</a:t>
            </a:r>
            <a:endParaRPr sz="2000">
              <a:solidFill>
                <a:srgbClr val="CCCCCC"/>
              </a:solidFill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266600" y="3465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80,676.1 µs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1848951" y="153900"/>
            <a:ext cx="4672218" cy="64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Test Case # 4</a:t>
            </a: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1425"/>
            <a:ext cx="4572000" cy="359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71896"/>
            <a:ext cx="4572000" cy="427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793" y="0"/>
            <a:ext cx="55052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126925" y="1363500"/>
            <a:ext cx="3202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CCCC"/>
                </a:solidFill>
              </a:rPr>
              <a:t>Test #4</a:t>
            </a:r>
            <a:endParaRPr b="1"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649,689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135,166.7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 is ~79.20% faster than CPP</a:t>
            </a:r>
            <a:endParaRPr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36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43300"/>
            <a:ext cx="5943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6096000" y="20791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649,689 µs</a:t>
            </a:r>
            <a:endParaRPr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3600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76625"/>
            <a:ext cx="59436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5676675" y="1474050"/>
            <a:ext cx="32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135,166.7 µs</a:t>
            </a:r>
            <a:endParaRPr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/>
          <p:nvPr/>
        </p:nvSpPr>
        <p:spPr>
          <a:xfrm>
            <a:off x="1848951" y="153900"/>
            <a:ext cx="4679178" cy="64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Test Case # 5</a:t>
            </a: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950" y="825800"/>
            <a:ext cx="1626525" cy="4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850" y="825800"/>
            <a:ext cx="5235187" cy="43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080" y="0"/>
            <a:ext cx="562092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/>
        </p:nvSpPr>
        <p:spPr>
          <a:xfrm>
            <a:off x="163275" y="1540500"/>
            <a:ext cx="3000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CCCCC"/>
                </a:solidFill>
              </a:rPr>
              <a:t>Test #5</a:t>
            </a:r>
            <a:endParaRPr b="1"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240,703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44,986.2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 is ~81.30% faster than CPP</a:t>
            </a:r>
            <a:endParaRPr b="1"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43600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86175"/>
            <a:ext cx="59436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5943600" y="159678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240,703 µs</a:t>
            </a:r>
            <a:endParaRPr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36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43300"/>
            <a:ext cx="59436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5569700" y="16015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44,986.2 µs</a:t>
            </a:r>
            <a:endParaRPr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4294967295" type="ctrTitle"/>
          </p:nvPr>
        </p:nvSpPr>
        <p:spPr>
          <a:xfrm flipH="1">
            <a:off x="-1255325" y="-3442400"/>
            <a:ext cx="629400" cy="660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2" name="Google Shape;142;p21"/>
          <p:cNvSpPr txBox="1"/>
          <p:nvPr>
            <p:ph idx="4294967295" type="subTitle"/>
          </p:nvPr>
        </p:nvSpPr>
        <p:spPr>
          <a:xfrm flipH="1">
            <a:off x="-482250" y="1741300"/>
            <a:ext cx="164400" cy="45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240375" y="830450"/>
            <a:ext cx="791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Algorithm implemented in C++ and Python to analyze efficiency and performance differences.</a:t>
            </a:r>
            <a:endParaRPr sz="1600">
              <a:solidFill>
                <a:srgbClr val="CCCCCC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Graph visualization created using React</a:t>
            </a:r>
            <a:r>
              <a:rPr lang="en" sz="1600">
                <a:solidFill>
                  <a:srgbClr val="CCCCCC"/>
                </a:solidFill>
              </a:rPr>
              <a:t>.js and JavaScript.</a:t>
            </a:r>
            <a:endParaRPr sz="1600">
              <a:solidFill>
                <a:srgbClr val="CCCC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240375" y="167275"/>
            <a:ext cx="2559077" cy="602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Scope:</a:t>
            </a:r>
          </a:p>
        </p:txBody>
      </p:sp>
      <p:sp>
        <p:nvSpPr>
          <p:cNvPr id="145" name="Google Shape;145;p21"/>
          <p:cNvSpPr txBox="1"/>
          <p:nvPr/>
        </p:nvSpPr>
        <p:spPr>
          <a:xfrm>
            <a:off x="388425" y="2571750"/>
            <a:ext cx="7393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600"/>
              <a:buAutoNum type="arabicPeriod"/>
            </a:pPr>
            <a:r>
              <a:rPr lang="en" sz="1600">
                <a:solidFill>
                  <a:srgbClr val="CCCCCC"/>
                </a:solidFill>
              </a:rPr>
              <a:t>Language Comparison:</a:t>
            </a:r>
            <a:endParaRPr sz="1600">
              <a:solidFill>
                <a:srgbClr val="CCCCCC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>
                <a:solidFill>
                  <a:srgbClr val="CCCCCC"/>
                </a:solidFill>
              </a:rPr>
              <a:t>C++ and Python were selected to compare execution times for various test cases.</a:t>
            </a:r>
            <a:endParaRPr sz="1600">
              <a:solidFill>
                <a:srgbClr val="CCCCCC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>
                <a:solidFill>
                  <a:srgbClr val="CCCCCC"/>
                </a:solidFill>
              </a:rPr>
              <a:t>Each implementation adheres to a brute-force approach, focusing on simplicity and correctness.</a:t>
            </a:r>
            <a:endParaRPr sz="1600">
              <a:solidFill>
                <a:srgbClr val="CCCCCC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AutoNum type="arabicPeriod"/>
            </a:pPr>
            <a:r>
              <a:rPr lang="en" sz="1600">
                <a:solidFill>
                  <a:srgbClr val="CCCCCC"/>
                </a:solidFill>
              </a:rPr>
              <a:t>Visualization:</a:t>
            </a:r>
            <a:endParaRPr sz="1600">
              <a:solidFill>
                <a:srgbClr val="CCCCCC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>
                <a:solidFill>
                  <a:srgbClr val="CCCCCC"/>
                </a:solidFill>
              </a:rPr>
              <a:t>Graphs were visualized using React.js for better understanding of shortest paths and graph connectivity.</a:t>
            </a:r>
            <a:endParaRPr sz="1600">
              <a:solidFill>
                <a:srgbClr val="CCCC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240375" y="2037925"/>
            <a:ext cx="3716256" cy="4520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Implementation Details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/>
        </p:nvSpPr>
        <p:spPr>
          <a:xfrm>
            <a:off x="-12" y="131875"/>
            <a:ext cx="16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GT Project Report</a:t>
            </a:r>
            <a:endParaRPr/>
          </a:p>
        </p:txBody>
      </p:sp>
      <p:sp>
        <p:nvSpPr>
          <p:cNvPr id="269" name="Google Shape;269;p39"/>
          <p:cNvSpPr/>
          <p:nvPr/>
        </p:nvSpPr>
        <p:spPr>
          <a:xfrm>
            <a:off x="1670400" y="204130"/>
            <a:ext cx="4185039" cy="255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Test Cases</a:t>
            </a:r>
          </a:p>
        </p:txBody>
      </p:sp>
      <p:sp>
        <p:nvSpPr>
          <p:cNvPr id="270" name="Google Shape;270;p39"/>
          <p:cNvSpPr txBox="1"/>
          <p:nvPr/>
        </p:nvSpPr>
        <p:spPr>
          <a:xfrm>
            <a:off x="78900" y="532075"/>
            <a:ext cx="3888000" cy="4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CCCCC"/>
                </a:solidFill>
              </a:rPr>
              <a:t>Test #1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432,254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411,553.6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~4.78% faster than CPP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CCCCC"/>
                </a:solidFill>
              </a:rPr>
              <a:t>Test #2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148,696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19,764.7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~87.71% faster than CPP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CCCCC"/>
                </a:solidFill>
              </a:rPr>
              <a:t>Test #3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250,612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80,676.1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~67.79% faster than CPP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CCCCCC"/>
                </a:solidFill>
              </a:rPr>
              <a:t>Test #4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649,689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135,166.7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~79.20% faster than CPP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CCCCCC"/>
              </a:solidFill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5085825" y="2107325"/>
            <a:ext cx="315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2" name="Google Shape;272;p39"/>
          <p:cNvSpPr txBox="1"/>
          <p:nvPr/>
        </p:nvSpPr>
        <p:spPr>
          <a:xfrm>
            <a:off x="3488900" y="601825"/>
            <a:ext cx="3888000" cy="4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</a:rPr>
              <a:t>Test #5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240,703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44,986.2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~81.30% faster than CPP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</a:rPr>
              <a:t>Test #6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32,783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13,680.2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~58.26% faster than CPP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</a:rPr>
              <a:t>Test #7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27,506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9,298.6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~66.20% faster than CPP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</a:rPr>
              <a:t>Test #8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22,427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11,755.6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~47.59% faster than CPP</a:t>
            </a:r>
            <a:endParaRPr sz="11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/>
        </p:nvSpPr>
        <p:spPr>
          <a:xfrm>
            <a:off x="2470025" y="242175"/>
            <a:ext cx="30000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</a:rPr>
              <a:t>Test #8 b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11,406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9,848.9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~13.64% faster than CPP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</a:rPr>
              <a:t>Test #9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190,365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38,823.1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~79.61% faster than CPP</a:t>
            </a:r>
            <a:endParaRPr b="1" sz="11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</a:rPr>
              <a:t>Test #10</a:t>
            </a:r>
            <a:endParaRPr b="1"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CPP</a:t>
            </a:r>
            <a:r>
              <a:rPr lang="en" sz="1100">
                <a:solidFill>
                  <a:srgbClr val="CCCCCC"/>
                </a:solidFill>
              </a:rPr>
              <a:t>: 8,209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</a:t>
            </a:r>
            <a:r>
              <a:rPr lang="en" sz="1100">
                <a:solidFill>
                  <a:srgbClr val="CCCCCC"/>
                </a:solidFill>
              </a:rPr>
              <a:t>: 4,287.2 µs</a:t>
            </a:r>
            <a:endParaRPr sz="1100">
              <a:solidFill>
                <a:srgbClr val="CCCCCC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Char char="●"/>
            </a:pPr>
            <a:r>
              <a:rPr b="1" lang="en" sz="1100">
                <a:solidFill>
                  <a:srgbClr val="CCCCCC"/>
                </a:solidFill>
              </a:rPr>
              <a:t>Python is ~47.77% faster than CPP</a:t>
            </a:r>
            <a:endParaRPr b="1" sz="1100">
              <a:solidFill>
                <a:srgbClr val="CCCCCC"/>
              </a:solidFill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2470025" y="4202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GT Project Report</a:t>
            </a:r>
            <a:endParaRPr/>
          </a:p>
        </p:txBody>
      </p:sp>
      <p:sp>
        <p:nvSpPr>
          <p:cNvPr id="279" name="Google Shape;279;p40"/>
          <p:cNvSpPr txBox="1"/>
          <p:nvPr/>
        </p:nvSpPr>
        <p:spPr>
          <a:xfrm>
            <a:off x="744100" y="3807375"/>
            <a:ext cx="74748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Below to see the detailed working of all the mentioned cases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900" y="651375"/>
            <a:ext cx="699135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/>
          <p:nvPr/>
        </p:nvSpPr>
        <p:spPr>
          <a:xfrm>
            <a:off x="523175" y="5"/>
            <a:ext cx="8163802" cy="651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Graph Analysis Of Test Cases</a:t>
            </a:r>
          </a:p>
        </p:txBody>
      </p:sp>
      <p:sp>
        <p:nvSpPr>
          <p:cNvPr id="286" name="Google Shape;286;p41"/>
          <p:cNvSpPr txBox="1"/>
          <p:nvPr/>
        </p:nvSpPr>
        <p:spPr>
          <a:xfrm>
            <a:off x="0" y="4128000"/>
            <a:ext cx="9144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 sz="1800">
                <a:solidFill>
                  <a:srgbClr val="CCCCCC"/>
                </a:solidFill>
              </a:rPr>
              <a:t>C++ spikes in execution time for larger graphs due to adjacency list inefficiencies.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 sz="1800">
                <a:solidFill>
                  <a:srgbClr val="CCCCCC"/>
                </a:solidFill>
              </a:rPr>
              <a:t>Python's smoother execution trend, though slower for smaller inputs.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/>
        </p:nvSpPr>
        <p:spPr>
          <a:xfrm>
            <a:off x="0" y="0"/>
            <a:ext cx="9144000" cy="5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600"/>
              <a:buAutoNum type="arabicPeriod"/>
            </a:pPr>
            <a:r>
              <a:rPr b="1" lang="en" sz="1600">
                <a:solidFill>
                  <a:srgbClr val="CCCCCC"/>
                </a:solidFill>
              </a:rPr>
              <a:t>Execution Time Trends:</a:t>
            </a:r>
            <a:endParaRPr b="1" sz="1600">
              <a:solidFill>
                <a:srgbClr val="CCCCCC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>
                <a:solidFill>
                  <a:srgbClr val="CCCCCC"/>
                </a:solidFill>
              </a:rPr>
              <a:t>C++ generally has faster execution times than Python across most tests.</a:t>
            </a:r>
            <a:endParaRPr>
              <a:solidFill>
                <a:srgbClr val="CCCCCC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>
                <a:solidFill>
                  <a:srgbClr val="CCCCCC"/>
                </a:solidFill>
              </a:rPr>
              <a:t>However, in certain larger cases, C++ shows unexpectedly high execution times compared to Python.</a:t>
            </a:r>
            <a:endParaRPr>
              <a:solidFill>
                <a:srgbClr val="CCCCCC"/>
              </a:solidFill>
            </a:endParaRPr>
          </a:p>
          <a:p>
            <a:pPr indent="-3365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700"/>
              <a:buAutoNum type="arabicPeriod"/>
            </a:pPr>
            <a:r>
              <a:rPr b="1" lang="en" sz="1700">
                <a:solidFill>
                  <a:srgbClr val="CCCCCC"/>
                </a:solidFill>
              </a:rPr>
              <a:t>Test Results Summary:</a:t>
            </a:r>
            <a:endParaRPr b="1" sz="1700">
              <a:solidFill>
                <a:srgbClr val="CCCCCC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>
                <a:solidFill>
                  <a:srgbClr val="CCCCCC"/>
                </a:solidFill>
              </a:rPr>
              <a:t>Small Graphs: C++ consistently outperforms Python due to its highly optimized compiler and low-level memory access.</a:t>
            </a:r>
            <a:endParaRPr>
              <a:solidFill>
                <a:srgbClr val="CCCCCC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>
                <a:solidFill>
                  <a:srgbClr val="CCCCCC"/>
                </a:solidFill>
              </a:rPr>
              <a:t>Larger Graphs: In some tests, C++ shows performance spikes compared to Python.</a:t>
            </a:r>
            <a:endParaRPr>
              <a:solidFill>
                <a:srgbClr val="CCCCCC"/>
              </a:solidFill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CCCC"/>
                </a:solidFill>
              </a:rPr>
              <a:t>    1. Compiler and Runtime Differences</a:t>
            </a:r>
            <a:endParaRPr b="1" sz="1600"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rgbClr val="CCCCCC"/>
                </a:solidFill>
              </a:rPr>
              <a:t>C++: Compiled to machine code, optimizing performance for numerical and iterative operations.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rgbClr val="CCCCCC"/>
                </a:solidFill>
              </a:rPr>
              <a:t>Python: Interpreted language, inherently slower due to dynamic typing and garbage collection overhead.</a:t>
            </a:r>
            <a:endParaRPr>
              <a:solidFill>
                <a:srgbClr val="CCCCCC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CCCC"/>
                </a:solidFill>
              </a:rPr>
              <a:t>2. Algorithm Complexity</a:t>
            </a:r>
            <a:endParaRPr b="1" sz="1600"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rgbClr val="CCCCCC"/>
                </a:solidFill>
              </a:rPr>
              <a:t>Both implementations have O(</a:t>
            </a:r>
            <a:r>
              <a:rPr lang="en">
                <a:solidFill>
                  <a:srgbClr val="CCCCCC"/>
                </a:solidFill>
              </a:rPr>
              <a:t>V²) </a:t>
            </a:r>
            <a:r>
              <a:rPr lang="en">
                <a:solidFill>
                  <a:srgbClr val="CCCCCC"/>
                </a:solidFill>
              </a:rPr>
              <a:t> complexity due to the brute-force selection of the next node.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rgbClr val="CCCCCC"/>
                </a:solidFill>
              </a:rPr>
              <a:t>Python's implementation may perform better on certain test cases due to differences in how adjacency lists and loops are processed in memory.</a:t>
            </a:r>
            <a:endParaRPr>
              <a:solidFill>
                <a:srgbClr val="CCCCCC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/>
        </p:nvSpPr>
        <p:spPr>
          <a:xfrm>
            <a:off x="0" y="0"/>
            <a:ext cx="91440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CCCC"/>
                </a:solidFill>
              </a:rPr>
              <a:t>3. Memory Management</a:t>
            </a:r>
            <a:endParaRPr b="1" sz="1600"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rgbClr val="CCCCCC"/>
                </a:solidFill>
              </a:rPr>
              <a:t>C++: Directly manages memory, but improper handling of data structures (e.g., adjacency lists) can cause inefficiencies for larger data.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rgbClr val="CCCCCC"/>
                </a:solidFill>
              </a:rPr>
              <a:t>Python: Uses automatic memory management (garbage collection), which may reduce overhead in small test cases.</a:t>
            </a:r>
            <a:endParaRPr>
              <a:solidFill>
                <a:srgbClr val="CCCCCC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CCCC"/>
                </a:solidFill>
              </a:rPr>
              <a:t>4. Input Handling</a:t>
            </a:r>
            <a:endParaRPr b="1" sz="1600"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rgbClr val="CCCCCC"/>
                </a:solidFill>
              </a:rPr>
              <a:t>Python's dictionaries and lists are optimized for sparse data, potentially handling adjacency lists more efficiently than raw arrays or linked lists in C++.</a:t>
            </a:r>
            <a:endParaRPr>
              <a:solidFill>
                <a:srgbClr val="CCCCCC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CCCC"/>
                </a:solidFill>
              </a:rPr>
              <a:t>5. Timing Anomalies</a:t>
            </a:r>
            <a:endParaRPr b="1" sz="1600"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rgbClr val="CCCCCC"/>
                </a:solidFill>
              </a:rPr>
              <a:t>C++ Timing Hike: Likely caused by how the </a:t>
            </a:r>
            <a:r>
              <a:rPr lang="en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std::chrono</a:t>
            </a:r>
            <a:r>
              <a:rPr lang="en">
                <a:solidFill>
                  <a:srgbClr val="CCCCCC"/>
                </a:solidFill>
              </a:rPr>
              <a:t> library captures time intervals, or due to overhead from dynamic memory allocation in </a:t>
            </a:r>
            <a:r>
              <a:rPr lang="en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std::list</a:t>
            </a:r>
            <a:r>
              <a:rPr lang="en">
                <a:solidFill>
                  <a:srgbClr val="CCCCCC"/>
                </a:solidFill>
              </a:rPr>
              <a:t> operations.</a:t>
            </a:r>
            <a:endParaRPr>
              <a:solidFill>
                <a:srgbClr val="CCCCC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</a:pPr>
            <a:r>
              <a:rPr lang="en">
                <a:solidFill>
                  <a:srgbClr val="CCCCCC"/>
                </a:solidFill>
              </a:rPr>
              <a:t>Python: </a:t>
            </a:r>
            <a:r>
              <a:rPr lang="en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time.perf_counter</a:t>
            </a:r>
            <a:r>
              <a:rPr lang="en">
                <a:solidFill>
                  <a:srgbClr val="CCCCCC"/>
                </a:solidFill>
              </a:rPr>
              <a:t> is less prone to such anomalies.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/>
          <p:nvPr/>
        </p:nvSpPr>
        <p:spPr>
          <a:xfrm>
            <a:off x="1879100" y="101550"/>
            <a:ext cx="5338779" cy="5958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ALGORITHM</a:t>
            </a:r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8124"/>
            <a:ext cx="63627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0579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72725"/>
            <a:ext cx="4286550" cy="39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054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71693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/>
          <p:nvPr/>
        </p:nvSpPr>
        <p:spPr>
          <a:xfrm>
            <a:off x="691725" y="186300"/>
            <a:ext cx="7462498" cy="866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Thank You</a:t>
            </a:r>
          </a:p>
        </p:txBody>
      </p:sp>
      <p:sp>
        <p:nvSpPr>
          <p:cNvPr id="324" name="Google Shape;324;p48"/>
          <p:cNvSpPr txBox="1"/>
          <p:nvPr/>
        </p:nvSpPr>
        <p:spPr>
          <a:xfrm>
            <a:off x="69025" y="3764825"/>
            <a:ext cx="30483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Members: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Daniyal Fahim 22k-4282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Daiyan Ur Rehman 22k-4167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Dawood Adnan 22k-4663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978" y="1277272"/>
            <a:ext cx="4830550" cy="25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1848951" y="153900"/>
            <a:ext cx="4567824" cy="64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Test Case # 1</a:t>
            </a: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5"/>
            <a:ext cx="3324225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925" y="803675"/>
            <a:ext cx="4932695" cy="433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050" y="188225"/>
            <a:ext cx="5084850" cy="476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81275" y="1004600"/>
            <a:ext cx="3134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CCCCCC"/>
                </a:solidFill>
              </a:rPr>
              <a:t>Test #1</a:t>
            </a:r>
            <a:endParaRPr b="1"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432,254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411,553.6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 is ~4.78% faster than CPP</a:t>
            </a:r>
            <a:endParaRPr sz="2000">
              <a:solidFill>
                <a:srgbClr val="CCCC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0" y="0"/>
            <a:ext cx="4842842" cy="23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075" y="2336050"/>
            <a:ext cx="5406926" cy="28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509000" y="3455775"/>
            <a:ext cx="3000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411,553.6 µs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5317625" y="522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432,254 µs</a:t>
            </a:r>
            <a:endParaRPr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1848951" y="153900"/>
            <a:ext cx="4669125" cy="6497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Test Case # 2</a:t>
            </a: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2650"/>
            <a:ext cx="59436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175" y="1312650"/>
            <a:ext cx="3705825" cy="36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350" y="0"/>
            <a:ext cx="54863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222325" y="1092025"/>
            <a:ext cx="33450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CCCCCC"/>
                </a:solidFill>
              </a:rPr>
              <a:t>Test #2</a:t>
            </a:r>
            <a:endParaRPr b="1"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148,696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19,764.7 µs</a:t>
            </a:r>
            <a:endParaRPr sz="2000">
              <a:solidFill>
                <a:srgbClr val="CCCCC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 is ~87.71% faster than CPP</a:t>
            </a:r>
            <a:endParaRPr sz="2000">
              <a:solidFill>
                <a:srgbClr val="CCCC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9453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175" y="2497100"/>
            <a:ext cx="5292826" cy="26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5380150" y="10395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CPP</a:t>
            </a:r>
            <a:r>
              <a:rPr lang="en" sz="2000">
                <a:solidFill>
                  <a:srgbClr val="CCCCCC"/>
                </a:solidFill>
              </a:rPr>
              <a:t>: 148,696 µs</a:t>
            </a:r>
            <a:endParaRPr sz="2000">
              <a:solidFill>
                <a:srgbClr val="CCCCCC"/>
              </a:solidFill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0" y="3574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CCCCC"/>
              </a:buClr>
              <a:buSzPts val="2000"/>
              <a:buChar char="●"/>
            </a:pPr>
            <a:r>
              <a:rPr b="1" lang="en" sz="2000">
                <a:solidFill>
                  <a:srgbClr val="CCCCCC"/>
                </a:solidFill>
              </a:rPr>
              <a:t>Python</a:t>
            </a:r>
            <a:r>
              <a:rPr lang="en" sz="2000">
                <a:solidFill>
                  <a:srgbClr val="CCCCCC"/>
                </a:solidFill>
              </a:rPr>
              <a:t>: 19,764.7 µs</a:t>
            </a:r>
            <a:endParaRPr sz="2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1848951" y="153900"/>
            <a:ext cx="4674538" cy="65065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Test Case # 3</a:t>
            </a: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0" y="967259"/>
            <a:ext cx="4366875" cy="13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875" y="804550"/>
            <a:ext cx="4771650" cy="43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